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10" r:id="rId3"/>
    <p:sldId id="312" r:id="rId4"/>
    <p:sldId id="313" r:id="rId5"/>
    <p:sldId id="314" r:id="rId6"/>
    <p:sldId id="315" r:id="rId7"/>
    <p:sldId id="316" r:id="rId8"/>
    <p:sldId id="318" r:id="rId9"/>
    <p:sldId id="319" r:id="rId10"/>
    <p:sldId id="320" r:id="rId11"/>
    <p:sldId id="321" r:id="rId12"/>
    <p:sldId id="324" r:id="rId13"/>
    <p:sldId id="325" r:id="rId14"/>
    <p:sldId id="326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885A9-3150-463B-B07F-889B0CE991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3EF0DA-0970-46BF-BA03-7A362BC2F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F75134-ECC8-44FE-8B90-057CFA618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7230CA-8A5D-4280-AE53-1A97E6C73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153EA4F-2C50-4358-9F8B-D95444615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6788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C8CA8-81ED-4A8E-A470-C5EDE7DA7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FACAC7-A5D6-485A-AABD-B4BCBCE20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34863E-8EC0-4BE6-AE26-A8554B9CC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22D1E8-9781-43AB-8E93-61E6DDE4B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1004DD-76F3-42C5-BF02-A4907A32D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6922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0ACA26F-273A-4A64-8927-7AAD02C69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83BEEF-F496-471C-B8A0-02379F173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2CE00F-1F09-44F9-AF52-E799BD4FD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9ABF11-EAB8-4AC4-AE95-B98D5DF9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623EAA-B249-4565-8E0D-DF806091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896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80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85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F1005D-7828-43C3-92B2-76453C56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2AC37B-2C4F-4D16-9D26-93E37C180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338765-3546-4596-8FDD-ED37C8F82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3D94C9-25F4-4793-A2E3-917CC569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7AFC76-A05E-4979-BC77-FEB3B028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87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3D57F7-DE90-47AB-BDEB-0EBE2245E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1E7AEF-7D8F-464E-A95B-226558AA6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5B02D8-0DB9-4DE8-9048-8EA4F468F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963480-AAB2-4FD5-9659-894376C70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0DCDEE-A59A-49CB-BDEF-F25B34EC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8541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0868E-B77F-4718-89B0-78FFDB1D1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38EE62-14DA-4BC3-B5DB-99F58CD74D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A1C81BD-9731-477E-9D8A-D6D4E5C9C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8161A0-8822-4524-9C47-48F6A4050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CDD856-C4EC-4706-8A1C-0E4D99586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968DFC-5E5A-48E0-BEC2-FFC23290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9071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4008B3-8619-4D13-93D7-414C1A883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51BD3F-BBC0-4777-9661-84F9E1BC2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8A1C702-3807-4736-A414-B933372B4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CF31057-7818-45F6-88DB-57E7638AA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179D83E-4CAC-47C9-8D3B-65EE5969FC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E823F0-495F-4A54-9A4F-6880EC144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749D93F-4D0E-421E-9AA5-32785A63F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D9ECCC-58DF-40FC-9436-BC8AAE864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3318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2C2E3-871A-4578-A697-C0DEA63EA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DCFC396-5FCA-4083-ADF6-5A1504B7A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6733C8B-05DC-4F77-A277-C773085F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B0523E-D871-4323-8DCB-8F002D4E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0177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2706738-403C-4B01-A879-68142C2AD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2D31D53-583F-4152-9F45-57601768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7E58C0A-AE42-4D82-9059-0BDC9E81C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9019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20F5C9-459A-4356-90BF-74B809059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884554A-6D02-438C-9B46-4FD745BC3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3D4530A-0253-4DC2-8671-EB7C49183B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A5598B-3260-4EB2-BD63-7AB55B204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EAB6E8-5EE2-4259-B61A-CFCD78A4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AA0A2AA-CB49-4752-B182-F88961896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3302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E19497-72E9-429A-BB7D-852074596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2421186-7CF9-46D4-B521-05576CEEE0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2ED8D5-9139-4853-B81C-4A8D5398F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8852C5-2E46-48B3-8A54-F567D63BC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1AFE20-9BBE-4850-8CE4-261C4A769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264C34-968B-4B00-9AE2-6F3FC685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9063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01FD4CE-B30A-41C3-B078-D7C71F83F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A484AA-7956-47B1-A1D7-816C40F9D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C311C2-9E74-4C48-8443-4D9CB7F19D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117F8-A2BE-4334-9405-200772D8B126}" type="datetimeFigureOut">
              <a:rPr lang="es-CO" smtClean="0"/>
              <a:t>7/09/2020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6DD92C-433A-48DD-8009-48B118EEAA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C24535-EF52-4E45-880F-F6B5308161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4E5FF-8843-4D12-804C-5C9C857AF54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635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76572FA9-2245-4A2C-8367-BAAFDC0116A2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A1BF621-7C75-44ED-9175-E07562EBBE37}"/>
              </a:ext>
            </a:extLst>
          </p:cNvPr>
          <p:cNvSpPr/>
          <p:nvPr/>
        </p:nvSpPr>
        <p:spPr>
          <a:xfrm>
            <a:off x="1076158" y="1770973"/>
            <a:ext cx="985411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3.Presentación del estado de los proyectos, los saldos disponibles por fuente de financiación y indicadores de control de caja</a:t>
            </a:r>
          </a:p>
        </p:txBody>
      </p:sp>
    </p:spTree>
    <p:extLst>
      <p:ext uri="{BB962C8B-B14F-4D97-AF65-F5344CB8AC3E}">
        <p14:creationId xmlns:p14="http://schemas.microsoft.com/office/powerpoint/2010/main" val="2423948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Terminado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840548" y="5604295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31 de agosto de 2020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73831EF6-D63B-4BBD-A4CF-168A3554D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548" y="1332005"/>
            <a:ext cx="10735986" cy="3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603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22362" y="429789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Cerrado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F863E0D6-C2AF-4493-9826-C3224D92B7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620" y="1261684"/>
            <a:ext cx="10668925" cy="4334632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A5814045-920B-4EFD-BB8B-20A328BB427C}"/>
              </a:ext>
            </a:extLst>
          </p:cNvPr>
          <p:cNvSpPr txBox="1"/>
          <p:nvPr/>
        </p:nvSpPr>
        <p:spPr>
          <a:xfrm>
            <a:off x="986620" y="5720291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31 de agosto de 2020</a:t>
            </a:r>
          </a:p>
        </p:txBody>
      </p:sp>
    </p:spTree>
    <p:extLst>
      <p:ext uri="{BB962C8B-B14F-4D97-AF65-F5344CB8AC3E}">
        <p14:creationId xmlns:p14="http://schemas.microsoft.com/office/powerpoint/2010/main" val="777868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69708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Saldos OCAD Departamental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150586" y="5495080"/>
            <a:ext cx="4250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*Rendimientos financieros con corte al 30 de junio de 2020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*Información general al 31 de agosto de 2020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A8417E9-3AA8-460C-A6E6-174157B84D01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42379CEA-B2BF-46FC-B6CF-6765B57E3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4966" y="1619714"/>
            <a:ext cx="6987531" cy="327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45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316" y="467324"/>
            <a:ext cx="119513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Saldos disponibles </a:t>
            </a: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municipios adheridos </a:t>
            </a:r>
            <a:endParaRPr lang="es-ES" sz="4000" b="1" dirty="0">
              <a:solidFill>
                <a:srgbClr val="0A6A21"/>
              </a:solidFill>
              <a:latin typeface="Arial"/>
              <a:cs typeface="Arial"/>
            </a:endParaRPr>
          </a:p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4000" b="1" dirty="0">
                <a:solidFill>
                  <a:srgbClr val="0A6A21"/>
                </a:solidFill>
                <a:latin typeface="Arial"/>
                <a:cs typeface="Arial"/>
              </a:rPr>
              <a:t>al OCAD Departamental</a:t>
            </a:r>
            <a:endParaRPr lang="es-CO" altLang="es-CO" sz="4000" b="1" dirty="0">
              <a:solidFill>
                <a:srgbClr val="0A6A21"/>
              </a:solidFill>
              <a:latin typeface="Arial"/>
              <a:cs typeface="Arial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4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091C50A-2890-4B10-B688-B6806DE501E8}"/>
              </a:ext>
            </a:extLst>
          </p:cNvPr>
          <p:cNvSpPr txBox="1"/>
          <p:nvPr/>
        </p:nvSpPr>
        <p:spPr>
          <a:xfrm>
            <a:off x="1390401" y="5868354"/>
            <a:ext cx="39162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*Información general corte 31 agosto 2020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254115D-EF0D-46E7-A6B1-C61B48F2F665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473B371-ACF9-40F8-89EF-F7920B999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201" y="2103914"/>
            <a:ext cx="6067178" cy="328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830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84146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Indicadores Control de Caja – OCAD </a:t>
            </a:r>
            <a:endParaRPr lang="es-CO" sz="4000" b="1" dirty="0">
              <a:solidFill>
                <a:srgbClr val="0A6A21"/>
              </a:solidFill>
              <a:latin typeface="Arial"/>
              <a:cs typeface="Arial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61E38B2-A934-486D-BF99-6781A565B0A1}"/>
              </a:ext>
            </a:extLst>
          </p:cNvPr>
          <p:cNvSpPr/>
          <p:nvPr/>
        </p:nvSpPr>
        <p:spPr>
          <a:xfrm>
            <a:off x="-2133" y="-3327"/>
            <a:ext cx="269419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54E1548-35F6-469B-8AA4-37E5FC883D70}"/>
              </a:ext>
            </a:extLst>
          </p:cNvPr>
          <p:cNvSpPr txBox="1"/>
          <p:nvPr/>
        </p:nvSpPr>
        <p:spPr>
          <a:xfrm>
            <a:off x="701434" y="5616426"/>
            <a:ext cx="6895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*Información general corte 31 agosto 2020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*Incluyen los rendimientos financieros generados en la cuenta maestra de asignaciones directas corte 30 junio 2020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9DA79B93-874C-455F-91B0-ECDC38E4B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819" y="2032616"/>
            <a:ext cx="10461643" cy="278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68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69708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Estado de los proyectos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1DE7445-2E7D-48A7-8E9E-8CF06DCDA180}"/>
              </a:ext>
            </a:extLst>
          </p:cNvPr>
          <p:cNvSpPr txBox="1"/>
          <p:nvPr/>
        </p:nvSpPr>
        <p:spPr>
          <a:xfrm>
            <a:off x="2400265" y="5704999"/>
            <a:ext cx="3080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*Plataforma SUIFP-SGR Departamental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31 de agosto de 2020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882EF572-4851-4D0B-B47B-B79EC6B0C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845" y="1790040"/>
            <a:ext cx="6511092" cy="3529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76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Formulado para registrar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78D999A-ECC6-4587-BA83-44AFD5844A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762" y="1365046"/>
            <a:ext cx="9858086" cy="412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455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Formulado para registrar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983545" y="5616310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 Corte 31 de agosto de 2020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9EAE144-1F6D-4367-9520-CFE9062F1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762" y="1288840"/>
            <a:ext cx="9870279" cy="427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6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Devuelto a la MGA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444762" y="5486232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</a:t>
            </a:r>
            <a:r>
              <a:rPr lang="es-MX" sz="1000" dirty="0">
                <a:solidFill>
                  <a:srgbClr val="E7E6E6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de agosto</a:t>
            </a: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2020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EAF57159-F9F5-4413-B20D-4A8BF09EEA74}"/>
              </a:ext>
            </a:extLst>
          </p:cNvPr>
          <p:cNvGraphicFramePr>
            <a:graphicFrameLocks noGrp="1"/>
          </p:cNvGraphicFramePr>
          <p:nvPr/>
        </p:nvGraphicFramePr>
        <p:xfrm>
          <a:off x="1444761" y="1034980"/>
          <a:ext cx="10048542" cy="4423201"/>
        </p:xfrm>
        <a:graphic>
          <a:graphicData uri="http://schemas.openxmlformats.org/drawingml/2006/table">
            <a:tbl>
              <a:tblPr/>
              <a:tblGrid>
                <a:gridCol w="1699576">
                  <a:extLst>
                    <a:ext uri="{9D8B030D-6E8A-4147-A177-3AD203B41FA5}">
                      <a16:colId xmlns:a16="http://schemas.microsoft.com/office/drawing/2014/main" val="3652837189"/>
                    </a:ext>
                  </a:extLst>
                </a:gridCol>
                <a:gridCol w="3525407">
                  <a:extLst>
                    <a:ext uri="{9D8B030D-6E8A-4147-A177-3AD203B41FA5}">
                      <a16:colId xmlns:a16="http://schemas.microsoft.com/office/drawing/2014/main" val="409315263"/>
                    </a:ext>
                  </a:extLst>
                </a:gridCol>
                <a:gridCol w="1424407">
                  <a:extLst>
                    <a:ext uri="{9D8B030D-6E8A-4147-A177-3AD203B41FA5}">
                      <a16:colId xmlns:a16="http://schemas.microsoft.com/office/drawing/2014/main" val="1469577575"/>
                    </a:ext>
                  </a:extLst>
                </a:gridCol>
                <a:gridCol w="1699576">
                  <a:extLst>
                    <a:ext uri="{9D8B030D-6E8A-4147-A177-3AD203B41FA5}">
                      <a16:colId xmlns:a16="http://schemas.microsoft.com/office/drawing/2014/main" val="2226556583"/>
                    </a:ext>
                  </a:extLst>
                </a:gridCol>
                <a:gridCol w="1699576">
                  <a:extLst>
                    <a:ext uri="{9D8B030D-6E8A-4147-A177-3AD203B41FA5}">
                      <a16:colId xmlns:a16="http://schemas.microsoft.com/office/drawing/2014/main" val="1398814096"/>
                    </a:ext>
                  </a:extLst>
                </a:gridCol>
              </a:tblGrid>
              <a:tr h="4300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839425"/>
                  </a:ext>
                </a:extLst>
              </a:tr>
              <a:tr h="76791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2018003050110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DEL TEJIDO EMPRESARIAL EN LA CABECERA MUNICIPAL DE MURINDÓ, SUBREGIÓN DE URABÁ EN EL DEPARTAMENTO DE ANTIOQUIA, INCENTIVANDO LA CREACIÓN DE NUEVAS EMPRESAS Y LA PERMANENCIA Y CONSOLIDACIÓN DE LAS EXISTENTES. MURINDÓ (Cofinanciado)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COMERCIO, INDUSTRIA Y TURISMO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6072"/>
                  </a:ext>
                </a:extLst>
              </a:tr>
              <a:tr h="30716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2018058930081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DE LOS ACUEDUCTOS VEREDALES LA SOLEDAD Y SAN JUAN DE ITÉ YONDÓ (cofinanciado)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VIVIENDA CIUDAD  Y TERRITORIO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88750"/>
                  </a:ext>
                </a:extLst>
              </a:tr>
              <a:tr h="4607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(Terminación) de la Ciudadela Educativa Normal Superior Señor de los Milagros en el Municipio de San Pedro de los Milagros,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EDUCACIÓN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San Pedro de los Milagros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5266"/>
                  </a:ext>
                </a:extLst>
              </a:tr>
              <a:tr h="30716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del corredor vial Caza Diana - La Ye - Alejandria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551888"/>
                  </a:ext>
                </a:extLst>
              </a:tr>
              <a:tr h="30716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Centro día Caramanta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363627"/>
                  </a:ext>
                </a:extLst>
              </a:tr>
              <a:tr h="30716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2019003050107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Construcción plaza de ferias del municipio de Jericó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AGRICULTURA Y DESARROLLO RURAL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805039"/>
                  </a:ext>
                </a:extLst>
              </a:tr>
              <a:tr h="30716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2019003050113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Consolidación Empresa Industrial y Comercial del Estado Parques de Antioquia La Pintada, Medellín, Bello, Arboletes, Venecia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73487"/>
                  </a:ext>
                </a:extLst>
              </a:tr>
              <a:tr h="30716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2019051450018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Mejoramiento del parque principal y vias urbanas del Municipio de Caramanta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946524"/>
                  </a:ext>
                </a:extLst>
              </a:tr>
              <a:tr h="30716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2019057610007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en la atención integral al adulto mayor en el municipio de Sopetran,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SALUD  Y PROTECCIÓN SOCIAL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844877"/>
                  </a:ext>
                </a:extLst>
              </a:tr>
              <a:tr h="61433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2020003050193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las entidades del Sistema Departamental y Municipal de Gestión del Riesgo de Desastres con el fin de mejorar la capacidad de respuesta por medio de herramientas, equipos e insumos para la atención de emergencias en el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INTERIOR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SIN EJECUTOR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DEVOLVER A LA MGA WEB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338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457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000" b="1" dirty="0">
                <a:solidFill>
                  <a:srgbClr val="0A6A21"/>
                </a:solidFill>
                <a:latin typeface="Arial"/>
                <a:cs typeface="Arial"/>
              </a:rPr>
              <a:t>Ajuste Liberación y Desaprobación</a:t>
            </a:r>
            <a:endParaRPr lang="es-ES" sz="4000" b="1" dirty="0">
              <a:solidFill>
                <a:srgbClr val="0A6A21"/>
              </a:solidFill>
              <a:latin typeface="Arial"/>
              <a:cs typeface="Arial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444762" y="2330923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31 de agosto de 2020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EB74001-5F5C-4E53-A363-6D40149BEB8D}"/>
              </a:ext>
            </a:extLst>
          </p:cNvPr>
          <p:cNvSpPr/>
          <p:nvPr/>
        </p:nvSpPr>
        <p:spPr>
          <a:xfrm>
            <a:off x="1150585" y="31385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En proceso de Contratación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9E8FCF1-E66E-491C-A136-0B1DAD65AC4F}"/>
              </a:ext>
            </a:extLst>
          </p:cNvPr>
          <p:cNvSpPr txBox="1"/>
          <p:nvPr/>
        </p:nvSpPr>
        <p:spPr>
          <a:xfrm>
            <a:off x="1423079" y="5314409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</a:t>
            </a:r>
            <a:r>
              <a:rPr lang="es-MX" sz="1000" dirty="0">
                <a:solidFill>
                  <a:srgbClr val="E7E6E6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 de agosto</a:t>
            </a: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2020</a:t>
            </a: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FB0B692B-6AA5-4E46-9F8D-1DEFE3873494}"/>
              </a:ext>
            </a:extLst>
          </p:cNvPr>
          <p:cNvGraphicFramePr>
            <a:graphicFrameLocks noGrp="1"/>
          </p:cNvGraphicFramePr>
          <p:nvPr/>
        </p:nvGraphicFramePr>
        <p:xfrm>
          <a:off x="1444762" y="1123301"/>
          <a:ext cx="9842500" cy="1156306"/>
        </p:xfrm>
        <a:graphic>
          <a:graphicData uri="http://schemas.openxmlformats.org/drawingml/2006/table">
            <a:tbl>
              <a:tblPr/>
              <a:tblGrid>
                <a:gridCol w="1664727">
                  <a:extLst>
                    <a:ext uri="{9D8B030D-6E8A-4147-A177-3AD203B41FA5}">
                      <a16:colId xmlns:a16="http://schemas.microsoft.com/office/drawing/2014/main" val="1281813865"/>
                    </a:ext>
                  </a:extLst>
                </a:gridCol>
                <a:gridCol w="3453119">
                  <a:extLst>
                    <a:ext uri="{9D8B030D-6E8A-4147-A177-3AD203B41FA5}">
                      <a16:colId xmlns:a16="http://schemas.microsoft.com/office/drawing/2014/main" val="4143082948"/>
                    </a:ext>
                  </a:extLst>
                </a:gridCol>
                <a:gridCol w="1395200">
                  <a:extLst>
                    <a:ext uri="{9D8B030D-6E8A-4147-A177-3AD203B41FA5}">
                      <a16:colId xmlns:a16="http://schemas.microsoft.com/office/drawing/2014/main" val="3889936806"/>
                    </a:ext>
                  </a:extLst>
                </a:gridCol>
                <a:gridCol w="1664727">
                  <a:extLst>
                    <a:ext uri="{9D8B030D-6E8A-4147-A177-3AD203B41FA5}">
                      <a16:colId xmlns:a16="http://schemas.microsoft.com/office/drawing/2014/main" val="2012386330"/>
                    </a:ext>
                  </a:extLst>
                </a:gridCol>
                <a:gridCol w="1664727">
                  <a:extLst>
                    <a:ext uri="{9D8B030D-6E8A-4147-A177-3AD203B41FA5}">
                      <a16:colId xmlns:a16="http://schemas.microsoft.com/office/drawing/2014/main" val="2677351426"/>
                    </a:ext>
                  </a:extLst>
                </a:gridCol>
              </a:tblGrid>
              <a:tr h="41508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BPIN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SECTOR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NOMBRE EJECUTOR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ESTADO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329367"/>
                  </a:ext>
                </a:extLst>
              </a:tr>
              <a:tr h="44473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2019003050062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Fortalecimiento de la capacidad de respuesta en el Manejo de Desastres de las entidades operativas para la Gestión del Riesgo de Desastres en el departamento de Antioquia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INTERIOR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Departamento de Antioquia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AJUSTE LIBERACION DE RECURSOS Y DESAPROBACION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4003605"/>
                  </a:ext>
                </a:extLst>
              </a:tr>
              <a:tr h="296489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2019003050117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Pavimentación vía racho triste - San Jose la Ceja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Municipio de la Ceja del Tambo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AJUSTE LIBERACION DE RECURSOS Y DESAPROBACION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803564"/>
                  </a:ext>
                </a:extLst>
              </a:tr>
            </a:tbl>
          </a:graphicData>
        </a:graphic>
      </p:graphicFrame>
      <p:pic>
        <p:nvPicPr>
          <p:cNvPr id="17" name="Imagen 16">
            <a:extLst>
              <a:ext uri="{FF2B5EF4-FFF2-40B4-BE49-F238E27FC236}">
                <a16:creationId xmlns:a16="http://schemas.microsoft.com/office/drawing/2014/main" id="{CA79AF65-FF96-4EF9-9EC0-C53A648888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3079" y="3820175"/>
            <a:ext cx="9864183" cy="143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006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327095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Desaprobado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1444762" y="2138050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31 de agosto de 2020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EB74001-5F5C-4E53-A363-6D40149BEB8D}"/>
              </a:ext>
            </a:extLst>
          </p:cNvPr>
          <p:cNvSpPr/>
          <p:nvPr/>
        </p:nvSpPr>
        <p:spPr>
          <a:xfrm>
            <a:off x="1168944" y="3189882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Contratado sin acta de inicio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9E8FCF1-E66E-491C-A136-0B1DAD65AC4F}"/>
              </a:ext>
            </a:extLst>
          </p:cNvPr>
          <p:cNvSpPr txBox="1"/>
          <p:nvPr/>
        </p:nvSpPr>
        <p:spPr>
          <a:xfrm>
            <a:off x="1343740" y="5269920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31 de agosto de 2020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22115E5-D7C6-4249-B72A-DB29DC022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762" y="1049584"/>
            <a:ext cx="9570409" cy="1064109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D4AF145C-88BB-43F9-BC17-3813E01ED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3740" y="3949805"/>
            <a:ext cx="9870279" cy="126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42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ctr"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Contratado en ejecución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E45B6CB3-7CB6-4D8D-922A-9B143E44EA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052" y="1111862"/>
            <a:ext cx="10967655" cy="4352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661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0586" y="291824"/>
            <a:ext cx="9854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>
              <a:defRPr/>
            </a:pPr>
            <a:r>
              <a:rPr lang="es-ES" sz="4000" b="1" dirty="0">
                <a:solidFill>
                  <a:srgbClr val="0A6A21"/>
                </a:solidFill>
                <a:latin typeface="Arial"/>
                <a:cs typeface="Arial"/>
              </a:rPr>
              <a:t>Contratado en ejecución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DF606B-75D2-4026-B872-88CE5BEA7356}"/>
              </a:ext>
            </a:extLst>
          </p:cNvPr>
          <p:cNvSpPr/>
          <p:nvPr/>
        </p:nvSpPr>
        <p:spPr>
          <a:xfrm>
            <a:off x="-2133" y="-3327"/>
            <a:ext cx="382271" cy="6858000"/>
          </a:xfrm>
          <a:prstGeom prst="rect">
            <a:avLst/>
          </a:prstGeom>
          <a:solidFill>
            <a:srgbClr val="99D8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62D8001-3B8C-4503-9B9D-F9FB6B1C6D54}"/>
              </a:ext>
            </a:extLst>
          </p:cNvPr>
          <p:cNvSpPr txBox="1"/>
          <p:nvPr/>
        </p:nvSpPr>
        <p:spPr>
          <a:xfrm>
            <a:off x="892825" y="5605975"/>
            <a:ext cx="19413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*Número de proyectos: 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*Corte 31 de agosto de 2020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97EE217F-C043-4651-B479-739BEE043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825" y="1125027"/>
            <a:ext cx="10912786" cy="4480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8804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637</Words>
  <Application>Microsoft Office PowerPoint</Application>
  <PresentationFormat>Panorámica</PresentationFormat>
  <Paragraphs>112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Duque G</dc:creator>
  <cp:lastModifiedBy>Daniela Duque G</cp:lastModifiedBy>
  <cp:revision>2</cp:revision>
  <dcterms:created xsi:type="dcterms:W3CDTF">2020-09-04T14:56:25Z</dcterms:created>
  <dcterms:modified xsi:type="dcterms:W3CDTF">2020-09-08T00:50:36Z</dcterms:modified>
</cp:coreProperties>
</file>